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42" d="100"/>
          <a:sy n="142" d="100"/>
        </p:scale>
        <p:origin x="-229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8074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4060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1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1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4364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3482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8311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211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30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3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9173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8687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7266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5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5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652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41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423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2425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/>
          </p:cNvSpPr>
          <p:nvPr/>
        </p:nvSpPr>
        <p:spPr bwMode="auto">
          <a:xfrm>
            <a:off x="-517525" y="-214313"/>
            <a:ext cx="9767888" cy="7224713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s-E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63" y="1249363"/>
            <a:ext cx="2133600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4"/>
          <p:cNvSpPr>
            <a:spLocks/>
          </p:cNvSpPr>
          <p:nvPr/>
        </p:nvSpPr>
        <p:spPr bwMode="auto">
          <a:xfrm>
            <a:off x="3241522" y="4456113"/>
            <a:ext cx="2130015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>
              <a:tabLst>
                <a:tab pos="892175" algn="l"/>
              </a:tabLst>
            </a:pPr>
            <a:r>
              <a:rPr lang="en-US" dirty="0" err="1">
                <a:latin typeface="L VAG Rounded Light" charset="0"/>
                <a:ea typeface="ＭＳ Ｐゴシック" charset="0"/>
                <a:sym typeface="L VAG Rounded Light" charset="0"/>
              </a:rPr>
              <a:t>Proyecto</a:t>
            </a:r>
            <a:r>
              <a:rPr lang="en-US" dirty="0">
                <a:latin typeface="L VAG Rounded Light" charset="0"/>
                <a:ea typeface="ＭＳ Ｐゴシック" charset="0"/>
                <a:sym typeface="L VAG Rounded Light" charset="0"/>
              </a:rPr>
              <a:t> </a:t>
            </a:r>
            <a:r>
              <a:rPr lang="en-US" dirty="0" smtClean="0">
                <a:latin typeface="L VAG Rounded Light" charset="0"/>
                <a:ea typeface="ＭＳ Ｐゴシック" charset="0"/>
                <a:sym typeface="L VAG Rounded Light" charset="0"/>
              </a:rPr>
              <a:t>de </a:t>
            </a:r>
            <a:r>
              <a:rPr lang="en-US" dirty="0" err="1" smtClean="0">
                <a:latin typeface="L VAG Rounded Light" charset="0"/>
                <a:ea typeface="ＭＳ Ｐゴシック" charset="0"/>
                <a:sym typeface="L VAG Rounded Light" charset="0"/>
              </a:rPr>
              <a:t>Religión</a:t>
            </a:r>
            <a:endParaRPr lang="en-US" dirty="0" smtClean="0">
              <a:latin typeface="L VAG Rounded Light" charset="0"/>
              <a:ea typeface="ＭＳ Ｐゴシック" charset="0"/>
              <a:sym typeface="L VAG Rounded Light" charset="0"/>
            </a:endParaRPr>
          </a:p>
          <a:p>
            <a:pPr algn="ctr">
              <a:tabLst>
                <a:tab pos="892175" algn="l"/>
              </a:tabLst>
            </a:pPr>
            <a:r>
              <a:rPr lang="en-US" sz="1700" dirty="0" err="1" smtClean="0">
                <a:latin typeface="L VAG Rounded Light" charset="0"/>
                <a:ea typeface="ＭＳ Ｐゴシック" charset="0"/>
                <a:sym typeface="L VAG Rounded Light" charset="0"/>
              </a:rPr>
              <a:t>Educación</a:t>
            </a:r>
            <a:r>
              <a:rPr lang="en-US" sz="1700" dirty="0" smtClean="0">
                <a:latin typeface="L VAG Rounded Light" charset="0"/>
                <a:ea typeface="ＭＳ Ｐゴシック" charset="0"/>
                <a:sym typeface="L VAG Rounded Light" charset="0"/>
              </a:rPr>
              <a:t> </a:t>
            </a:r>
            <a:r>
              <a:rPr lang="en-US" sz="1700" dirty="0" err="1" smtClean="0">
                <a:latin typeface="L VAG Rounded Light" charset="0"/>
                <a:ea typeface="ＭＳ Ｐゴシック" charset="0"/>
                <a:sym typeface="L VAG Rounded Light" charset="0"/>
              </a:rPr>
              <a:t>Primaria</a:t>
            </a:r>
            <a:endParaRPr lang="en-US" sz="1700" dirty="0">
              <a:latin typeface="L VAG Rounded Light" charset="0"/>
              <a:ea typeface="ＭＳ Ｐゴシック" charset="0"/>
              <a:sym typeface="L VAG Rounded Light" charset="0"/>
            </a:endParaRPr>
          </a:p>
        </p:txBody>
      </p:sp>
      <p:pic>
        <p:nvPicPr>
          <p:cNvPr id="2" name="Imagen 1" descr="Logo Nehorah.psd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859" y="2840920"/>
            <a:ext cx="2432304" cy="117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62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15901">
            <a:off x="4347208" y="1430521"/>
            <a:ext cx="3439830" cy="5204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"/>
          <p:cNvSpPr>
            <a:spLocks/>
          </p:cNvSpPr>
          <p:nvPr/>
        </p:nvSpPr>
        <p:spPr bwMode="auto">
          <a:xfrm>
            <a:off x="369528" y="1699007"/>
            <a:ext cx="3625874" cy="302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1270000" algn="l"/>
              </a:tabLst>
            </a:pP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El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Espíritu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Santo es Dios,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como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el Padre y el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Hijo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 </a:t>
            </a:r>
          </a:p>
          <a:p>
            <a:pPr algn="l">
              <a:tabLst>
                <a:tab pos="1270000" algn="l"/>
              </a:tabLst>
            </a:pP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Es la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tercera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persona de la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Santísima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Trinidad.</a:t>
            </a:r>
          </a:p>
        </p:txBody>
      </p:sp>
    </p:spTree>
    <p:extLst>
      <p:ext uri="{BB962C8B-B14F-4D97-AF65-F5344CB8AC3E}">
        <p14:creationId xmlns:p14="http://schemas.microsoft.com/office/powerpoint/2010/main" val="26059937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1815">
            <a:off x="4801559" y="1696444"/>
            <a:ext cx="3964480" cy="5023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"/>
          <p:cNvSpPr>
            <a:spLocks/>
          </p:cNvSpPr>
          <p:nvPr/>
        </p:nvSpPr>
        <p:spPr bwMode="auto">
          <a:xfrm>
            <a:off x="433500" y="1558109"/>
            <a:ext cx="4445000" cy="337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1270000" algn="l"/>
              </a:tabLst>
            </a:pPr>
            <a:r>
              <a:rPr lang="en-US" sz="3500" dirty="0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¡Gracias, Padre! </a:t>
            </a:r>
            <a:r>
              <a:rPr lang="en-US" sz="3500" dirty="0" err="1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Porque</a:t>
            </a:r>
            <a:r>
              <a:rPr lang="en-US" sz="3500" dirty="0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 el </a:t>
            </a:r>
            <a:r>
              <a:rPr lang="en-US" sz="3500" dirty="0" err="1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Espíritu</a:t>
            </a:r>
            <a:r>
              <a:rPr lang="en-US" sz="3500" dirty="0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 Santo es el que nos da el </a:t>
            </a:r>
            <a:r>
              <a:rPr lang="en-US" sz="3500" dirty="0" err="1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coraje</a:t>
            </a:r>
            <a:r>
              <a:rPr lang="en-US" sz="3500" dirty="0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 y la </a:t>
            </a:r>
            <a:r>
              <a:rPr lang="en-US" sz="3500" dirty="0" err="1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fuerza</a:t>
            </a:r>
            <a:r>
              <a:rPr lang="en-US" sz="3500" dirty="0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 </a:t>
            </a:r>
            <a:r>
              <a:rPr lang="en-US" sz="3500" dirty="0" err="1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para</a:t>
            </a:r>
            <a:r>
              <a:rPr lang="en-US" sz="3500" dirty="0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 </a:t>
            </a:r>
            <a:r>
              <a:rPr lang="en-US" sz="3500" dirty="0" err="1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seguir</a:t>
            </a:r>
            <a:r>
              <a:rPr lang="en-US" sz="3500" dirty="0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 a Jesús y </a:t>
            </a:r>
            <a:r>
              <a:rPr lang="en-US" sz="3500" dirty="0" err="1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ser</a:t>
            </a:r>
            <a:r>
              <a:rPr lang="en-US" sz="3500" dirty="0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 </a:t>
            </a:r>
            <a:r>
              <a:rPr lang="en-US" sz="3500" dirty="0" err="1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sus</a:t>
            </a:r>
            <a:r>
              <a:rPr lang="en-US" sz="3500" dirty="0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 </a:t>
            </a:r>
            <a:r>
              <a:rPr lang="en-US" sz="3500" dirty="0" err="1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testigos</a:t>
            </a:r>
            <a:r>
              <a:rPr lang="en-US" sz="3500" dirty="0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 en el </a:t>
            </a:r>
            <a:r>
              <a:rPr lang="en-US" sz="3500" dirty="0" err="1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mundo</a:t>
            </a:r>
            <a:r>
              <a:rPr lang="en-US" sz="3500" dirty="0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650561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/>
          </p:cNvSpPr>
          <p:nvPr/>
        </p:nvSpPr>
        <p:spPr bwMode="auto">
          <a:xfrm>
            <a:off x="-517525" y="-214313"/>
            <a:ext cx="9767888" cy="7224713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s-E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63" y="1249363"/>
            <a:ext cx="2133600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4"/>
          <p:cNvSpPr>
            <a:spLocks/>
          </p:cNvSpPr>
          <p:nvPr/>
        </p:nvSpPr>
        <p:spPr bwMode="auto">
          <a:xfrm>
            <a:off x="3241522" y="4456113"/>
            <a:ext cx="2130015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>
              <a:tabLst>
                <a:tab pos="892175" algn="l"/>
              </a:tabLst>
            </a:pPr>
            <a:r>
              <a:rPr lang="en-US" dirty="0" err="1">
                <a:latin typeface="L VAG Rounded Light" charset="0"/>
                <a:ea typeface="ＭＳ Ｐゴシック" charset="0"/>
                <a:sym typeface="L VAG Rounded Light" charset="0"/>
              </a:rPr>
              <a:t>Proyecto</a:t>
            </a:r>
            <a:r>
              <a:rPr lang="en-US" dirty="0">
                <a:latin typeface="L VAG Rounded Light" charset="0"/>
                <a:ea typeface="ＭＳ Ｐゴシック" charset="0"/>
                <a:sym typeface="L VAG Rounded Light" charset="0"/>
              </a:rPr>
              <a:t> </a:t>
            </a:r>
            <a:r>
              <a:rPr lang="en-US" dirty="0" smtClean="0">
                <a:latin typeface="L VAG Rounded Light" charset="0"/>
                <a:ea typeface="ＭＳ Ｐゴシック" charset="0"/>
                <a:sym typeface="L VAG Rounded Light" charset="0"/>
              </a:rPr>
              <a:t>de </a:t>
            </a:r>
            <a:r>
              <a:rPr lang="en-US" dirty="0" err="1" smtClean="0">
                <a:latin typeface="L VAG Rounded Light" charset="0"/>
                <a:ea typeface="ＭＳ Ｐゴシック" charset="0"/>
                <a:sym typeface="L VAG Rounded Light" charset="0"/>
              </a:rPr>
              <a:t>Religión</a:t>
            </a:r>
            <a:endParaRPr lang="en-US" dirty="0" smtClean="0">
              <a:latin typeface="L VAG Rounded Light" charset="0"/>
              <a:ea typeface="ＭＳ Ｐゴシック" charset="0"/>
              <a:sym typeface="L VAG Rounded Light" charset="0"/>
            </a:endParaRPr>
          </a:p>
          <a:p>
            <a:pPr algn="ctr">
              <a:tabLst>
                <a:tab pos="892175" algn="l"/>
              </a:tabLst>
            </a:pPr>
            <a:r>
              <a:rPr lang="en-US" sz="1700" dirty="0" err="1" smtClean="0">
                <a:latin typeface="L VAG Rounded Light" charset="0"/>
                <a:ea typeface="ＭＳ Ｐゴシック" charset="0"/>
                <a:sym typeface="L VAG Rounded Light" charset="0"/>
              </a:rPr>
              <a:t>Educación</a:t>
            </a:r>
            <a:r>
              <a:rPr lang="en-US" sz="1700" dirty="0" smtClean="0">
                <a:latin typeface="L VAG Rounded Light" charset="0"/>
                <a:ea typeface="ＭＳ Ｐゴシック" charset="0"/>
                <a:sym typeface="L VAG Rounded Light" charset="0"/>
              </a:rPr>
              <a:t> </a:t>
            </a:r>
            <a:r>
              <a:rPr lang="en-US" sz="1700" dirty="0" err="1" smtClean="0">
                <a:latin typeface="L VAG Rounded Light" charset="0"/>
                <a:ea typeface="ＭＳ Ｐゴシック" charset="0"/>
                <a:sym typeface="L VAG Rounded Light" charset="0"/>
              </a:rPr>
              <a:t>Primaria</a:t>
            </a:r>
            <a:endParaRPr lang="en-US" sz="1700" dirty="0">
              <a:latin typeface="L VAG Rounded Light" charset="0"/>
              <a:ea typeface="ＭＳ Ｐゴシック" charset="0"/>
              <a:sym typeface="L VAG Rounded Light" charset="0"/>
            </a:endParaRPr>
          </a:p>
        </p:txBody>
      </p:sp>
      <p:pic>
        <p:nvPicPr>
          <p:cNvPr id="2" name="Imagen 1" descr="Logo Nehorah.psd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859" y="2840920"/>
            <a:ext cx="2432304" cy="117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62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238" y="2121054"/>
            <a:ext cx="3500217" cy="4066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"/>
          <p:cNvSpPr>
            <a:spLocks/>
          </p:cNvSpPr>
          <p:nvPr/>
        </p:nvSpPr>
        <p:spPr bwMode="auto">
          <a:xfrm>
            <a:off x="321980" y="1280183"/>
            <a:ext cx="7870615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>
              <a:tabLst>
                <a:tab pos="1270000" algn="l"/>
              </a:tabLst>
            </a:pPr>
            <a:r>
              <a:rPr lang="en-US" sz="2400" dirty="0">
                <a:solidFill>
                  <a:srgbClr val="000000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La fiesta de </a:t>
            </a:r>
            <a:r>
              <a:rPr lang="en-US" sz="2400" dirty="0" err="1">
                <a:solidFill>
                  <a:srgbClr val="000000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Pentecostés</a:t>
            </a:r>
            <a:r>
              <a:rPr lang="en-US" sz="2400" dirty="0">
                <a:solidFill>
                  <a:srgbClr val="000000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se </a:t>
            </a:r>
            <a:r>
              <a:rPr lang="en-US" sz="2400" dirty="0" err="1">
                <a:solidFill>
                  <a:srgbClr val="000000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celebraba</a:t>
            </a:r>
            <a:r>
              <a:rPr lang="en-US" sz="2400" dirty="0">
                <a:solidFill>
                  <a:srgbClr val="000000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cincuenta</a:t>
            </a:r>
            <a:r>
              <a:rPr lang="en-US" sz="2400" dirty="0">
                <a:solidFill>
                  <a:srgbClr val="000000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días</a:t>
            </a:r>
            <a:r>
              <a:rPr lang="en-US" sz="2400" dirty="0">
                <a:solidFill>
                  <a:srgbClr val="000000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después</a:t>
            </a:r>
            <a:r>
              <a:rPr lang="en-US" sz="2400" dirty="0">
                <a:solidFill>
                  <a:srgbClr val="000000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la Pascua </a:t>
            </a:r>
            <a:r>
              <a:rPr lang="en-US" sz="2400" dirty="0" err="1">
                <a:solidFill>
                  <a:srgbClr val="000000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judía</a:t>
            </a:r>
            <a:r>
              <a:rPr lang="en-US" sz="2400" dirty="0">
                <a:solidFill>
                  <a:srgbClr val="000000"/>
                </a:solidFill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811568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7855" y="2067542"/>
            <a:ext cx="5183587" cy="3173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"/>
          <p:cNvSpPr>
            <a:spLocks/>
          </p:cNvSpPr>
          <p:nvPr/>
        </p:nvSpPr>
        <p:spPr bwMode="auto">
          <a:xfrm>
            <a:off x="188501" y="1090378"/>
            <a:ext cx="7342247" cy="153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>
              <a:tabLst>
                <a:tab pos="1270000" algn="l"/>
              </a:tabLst>
            </a:pP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Era una de las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principales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fiestas y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reunía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en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Jerusalén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a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muchos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peregrinos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judíos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procedentes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lugares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muy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lejanos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188501" y="5348659"/>
            <a:ext cx="83618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270000" algn="l"/>
              </a:tabLst>
            </a:pPr>
            <a:r>
              <a:rPr lang="en-US" sz="22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En </a:t>
            </a:r>
            <a:r>
              <a:rPr lang="en-US" sz="22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ella</a:t>
            </a:r>
            <a:r>
              <a:rPr lang="en-US" sz="22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2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ofrecían</a:t>
            </a:r>
            <a:r>
              <a:rPr lang="en-US" sz="22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las </a:t>
            </a:r>
            <a:r>
              <a:rPr lang="en-US" sz="22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primicias</a:t>
            </a:r>
            <a:r>
              <a:rPr lang="en-US" sz="22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las </a:t>
            </a:r>
            <a:r>
              <a:rPr lang="en-US" sz="22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cosechas</a:t>
            </a:r>
            <a:r>
              <a:rPr lang="en-US" sz="22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se </a:t>
            </a:r>
            <a:r>
              <a:rPr lang="en-US" sz="22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celebraba</a:t>
            </a:r>
            <a:r>
              <a:rPr lang="en-US" sz="22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la </a:t>
            </a:r>
            <a:r>
              <a:rPr lang="en-US" sz="22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vida</a:t>
            </a:r>
            <a:r>
              <a:rPr lang="en-US" sz="22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</a:t>
            </a:r>
            <a:endParaRPr lang="en-US" sz="2200" dirty="0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91788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389" y="1896180"/>
            <a:ext cx="3872778" cy="4892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"/>
          <p:cNvSpPr>
            <a:spLocks/>
          </p:cNvSpPr>
          <p:nvPr/>
        </p:nvSpPr>
        <p:spPr bwMode="auto">
          <a:xfrm>
            <a:off x="401757" y="1174745"/>
            <a:ext cx="4607929" cy="4981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1270000" algn="l"/>
              </a:tabLst>
            </a:pP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En los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Hechos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los apóstoles se nos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relata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la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venida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del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Espíritu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Santo: </a:t>
            </a:r>
          </a:p>
          <a:p>
            <a:pPr algn="l">
              <a:tabLst>
                <a:tab pos="1270000" algn="l"/>
              </a:tabLst>
            </a:pP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Al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llegar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el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día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Pentecostés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estaban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todos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reunidos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en el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mismo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lugar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 </a:t>
            </a:r>
          </a:p>
          <a:p>
            <a:pPr algn="l">
              <a:tabLst>
                <a:tab pos="1270000" algn="l"/>
              </a:tabLst>
            </a:pP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De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repente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un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ruido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del cielo,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como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un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viento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recio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resonó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en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toda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la casa.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Vieron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aparecer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unas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lenguas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como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llamaradas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posándose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encima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cada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uno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 Se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llenaron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todos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del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Espíritu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Santo.</a:t>
            </a:r>
          </a:p>
        </p:txBody>
      </p:sp>
    </p:spTree>
    <p:extLst>
      <p:ext uri="{BB962C8B-B14F-4D97-AF65-F5344CB8AC3E}">
        <p14:creationId xmlns:p14="http://schemas.microsoft.com/office/powerpoint/2010/main" val="22080890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861" y="2562104"/>
            <a:ext cx="7593386" cy="362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"/>
          <p:cNvSpPr>
            <a:spLocks/>
          </p:cNvSpPr>
          <p:nvPr/>
        </p:nvSpPr>
        <p:spPr bwMode="auto">
          <a:xfrm>
            <a:off x="254622" y="1037255"/>
            <a:ext cx="7463947" cy="204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>
              <a:tabLst>
                <a:tab pos="1270000" algn="l"/>
              </a:tabLst>
            </a:pP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Se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encontraban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en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Jerusalén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judíos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venidos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todas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las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naciones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la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tierra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 Al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oír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el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ruido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acudieron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en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masa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y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quedaron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desconcertados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porque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cada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uno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smtClean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les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oía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hablar en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su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propio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4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idioma</a:t>
            </a:r>
            <a:r>
              <a:rPr lang="en-US" sz="24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865477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8194">
            <a:off x="4520471" y="1563978"/>
            <a:ext cx="4137509" cy="5165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"/>
          <p:cNvSpPr>
            <a:spLocks/>
          </p:cNvSpPr>
          <p:nvPr/>
        </p:nvSpPr>
        <p:spPr bwMode="auto">
          <a:xfrm>
            <a:off x="317277" y="1216398"/>
            <a:ext cx="3792782" cy="462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1270000" algn="l"/>
              </a:tabLst>
            </a:pP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Sorprendidos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preguntaban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: «¿No son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galileos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todos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esos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que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están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hablando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?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Entonces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¿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cómo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es que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cada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uno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los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oímos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hablar en nuestra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propia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33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lengua</a:t>
            </a:r>
            <a:r>
              <a:rPr lang="en-US" sz="33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?».</a:t>
            </a:r>
          </a:p>
        </p:txBody>
      </p:sp>
    </p:spTree>
    <p:extLst>
      <p:ext uri="{BB962C8B-B14F-4D97-AF65-F5344CB8AC3E}">
        <p14:creationId xmlns:p14="http://schemas.microsoft.com/office/powerpoint/2010/main" val="41889479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0752" y="1852072"/>
            <a:ext cx="4114185" cy="4909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"/>
          <p:cNvSpPr>
            <a:spLocks/>
          </p:cNvSpPr>
          <p:nvPr/>
        </p:nvSpPr>
        <p:spPr bwMode="auto">
          <a:xfrm>
            <a:off x="257060" y="1212885"/>
            <a:ext cx="4450737" cy="458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1270000" algn="l"/>
              </a:tabLst>
            </a:pP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Pedro se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dirigió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a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ellos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y les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dijo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: «Hoy se ha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cumplido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la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palabra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Dios: </a:t>
            </a:r>
            <a:r>
              <a:rPr lang="ja-JP" altLang="en-US" sz="2800" dirty="0">
                <a:latin typeface="Arial" charset="0"/>
                <a:ea typeface="ＭＳ Ｐゴシック" charset="0"/>
                <a:cs typeface="ＭＳ Ｐゴシック" charset="0"/>
                <a:sym typeface="VAG Rounded Std Bold" charset="0"/>
              </a:rPr>
              <a:t>“</a:t>
            </a:r>
            <a:r>
              <a:rPr lang="en-US" altLang="ja-JP" sz="2800" dirty="0" err="1">
                <a:latin typeface="VAG Rounded Std Bold" charset="0"/>
                <a:cs typeface="VAG Rounded Std Bold" charset="0"/>
                <a:sym typeface="VAG Rounded Std Bold" charset="0"/>
              </a:rPr>
              <a:t>Derramaré</a:t>
            </a:r>
            <a:r>
              <a:rPr lang="en-US" altLang="ja-JP" sz="2800" dirty="0">
                <a:latin typeface="VAG Rounded Std Bold" charset="0"/>
                <a:cs typeface="VAG Rounded Std Bold" charset="0"/>
                <a:sym typeface="VAG Rounded Std Bold" charset="0"/>
              </a:rPr>
              <a:t> mi </a:t>
            </a:r>
            <a:r>
              <a:rPr lang="en-US" altLang="ja-JP" sz="2800" dirty="0" err="1">
                <a:latin typeface="VAG Rounded Std Bold" charset="0"/>
                <a:cs typeface="VAG Rounded Std Bold" charset="0"/>
                <a:sym typeface="VAG Rounded Std Bold" charset="0"/>
              </a:rPr>
              <a:t>Espíritu</a:t>
            </a:r>
            <a:r>
              <a:rPr lang="en-US" altLang="ja-JP" sz="2800" dirty="0">
                <a:latin typeface="VAG Rounded Std Bold" charset="0"/>
                <a:cs typeface="VAG Rounded Std Bold" charset="0"/>
                <a:sym typeface="VAG Rounded Std Bold" charset="0"/>
              </a:rPr>
              <a:t> </a:t>
            </a:r>
            <a:r>
              <a:rPr lang="en-US" altLang="ja-JP" sz="2800" dirty="0" err="1">
                <a:latin typeface="VAG Rounded Std Bold" charset="0"/>
                <a:cs typeface="VAG Rounded Std Bold" charset="0"/>
                <a:sym typeface="VAG Rounded Std Bold" charset="0"/>
              </a:rPr>
              <a:t>sobre</a:t>
            </a:r>
            <a:r>
              <a:rPr lang="en-US" altLang="ja-JP" sz="2800" dirty="0">
                <a:latin typeface="VAG Rounded Std Bold" charset="0"/>
                <a:cs typeface="VAG Rounded Std Bold" charset="0"/>
                <a:sym typeface="VAG Rounded Std Bold" charset="0"/>
              </a:rPr>
              <a:t> </a:t>
            </a:r>
            <a:r>
              <a:rPr lang="en-US" altLang="ja-JP" sz="2800" dirty="0" err="1">
                <a:latin typeface="VAG Rounded Std Bold" charset="0"/>
                <a:cs typeface="VAG Rounded Std Bold" charset="0"/>
                <a:sym typeface="VAG Rounded Std Bold" charset="0"/>
              </a:rPr>
              <a:t>todas</a:t>
            </a:r>
            <a:r>
              <a:rPr lang="en-US" altLang="ja-JP" sz="2800" dirty="0">
                <a:latin typeface="VAG Rounded Std Bold" charset="0"/>
                <a:cs typeface="VAG Rounded Std Bold" charset="0"/>
                <a:sym typeface="VAG Rounded Std Bold" charset="0"/>
              </a:rPr>
              <a:t> las personas</a:t>
            </a:r>
            <a:r>
              <a:rPr lang="ja-JP" altLang="en-US" sz="2800" dirty="0">
                <a:latin typeface="Arial" charset="0"/>
                <a:ea typeface="ＭＳ Ｐゴシック" charset="0"/>
                <a:cs typeface="ＭＳ Ｐゴシック" charset="0"/>
                <a:sym typeface="VAG Rounded Std Bold" charset="0"/>
              </a:rPr>
              <a:t>”</a:t>
            </a:r>
            <a:r>
              <a:rPr lang="en-US" altLang="ja-JP" sz="2800" dirty="0">
                <a:latin typeface="VAG Rounded Std Bold" charset="0"/>
                <a:cs typeface="VAG Rounded Std Bold" charset="0"/>
                <a:sym typeface="VAG Rounded Std Bold" charset="0"/>
              </a:rPr>
              <a:t>. Jesús de </a:t>
            </a:r>
            <a:r>
              <a:rPr lang="en-US" altLang="ja-JP" sz="2800" dirty="0" err="1">
                <a:latin typeface="VAG Rounded Std Bold" charset="0"/>
                <a:cs typeface="VAG Rounded Std Bold" charset="0"/>
                <a:sym typeface="VAG Rounded Std Bold" charset="0"/>
              </a:rPr>
              <a:t>Nazaret</a:t>
            </a:r>
            <a:r>
              <a:rPr lang="en-US" altLang="ja-JP" sz="2800" dirty="0">
                <a:latin typeface="VAG Rounded Std Bold" charset="0"/>
                <a:cs typeface="VAG Rounded Std Bold" charset="0"/>
                <a:sym typeface="VAG Rounded Std Bold" charset="0"/>
              </a:rPr>
              <a:t>, </a:t>
            </a:r>
          </a:p>
          <a:p>
            <a:pPr algn="l">
              <a:tabLst>
                <a:tab pos="1270000" algn="l"/>
              </a:tabLst>
            </a:pPr>
            <a:r>
              <a:rPr lang="en-US" sz="2800" dirty="0">
                <a:latin typeface="VAG Rounded Std Bold" charset="0"/>
                <a:cs typeface="VAG Rounded Std Bold" charset="0"/>
                <a:sym typeface="VAG Rounded Std Bold" charset="0"/>
              </a:rPr>
              <a:t>el que </a:t>
            </a:r>
            <a:r>
              <a:rPr lang="en-US" sz="2800" dirty="0" err="1">
                <a:latin typeface="VAG Rounded Std Bold" charset="0"/>
                <a:cs typeface="VAG Rounded Std Bold" charset="0"/>
                <a:sym typeface="VAG Rounded Std Bold" charset="0"/>
              </a:rPr>
              <a:t>murió</a:t>
            </a:r>
            <a:r>
              <a:rPr lang="en-US" sz="2800" dirty="0">
                <a:latin typeface="VAG Rounded Std Bold" charset="0"/>
                <a:cs typeface="VAG Rounded Std Bold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cs typeface="VAG Rounded Std Bold" charset="0"/>
                <a:sym typeface="VAG Rounded Std Bold" charset="0"/>
              </a:rPr>
              <a:t>crucificado</a:t>
            </a:r>
            <a:r>
              <a:rPr lang="en-US" sz="2800" dirty="0">
                <a:latin typeface="VAG Rounded Std Bold" charset="0"/>
                <a:cs typeface="VAG Rounded Std Bold" charset="0"/>
                <a:sym typeface="VAG Rounded Std Bold" charset="0"/>
              </a:rPr>
              <a:t>, ha </a:t>
            </a:r>
            <a:r>
              <a:rPr lang="en-US" sz="2800" dirty="0" err="1">
                <a:latin typeface="VAG Rounded Std Bold" charset="0"/>
                <a:cs typeface="VAG Rounded Std Bold" charset="0"/>
                <a:sym typeface="VAG Rounded Std Bold" charset="0"/>
              </a:rPr>
              <a:t>resucitado</a:t>
            </a:r>
            <a:r>
              <a:rPr lang="en-US" sz="2800" dirty="0">
                <a:latin typeface="VAG Rounded Std Bold" charset="0"/>
                <a:cs typeface="VAG Rounded Std Bold" charset="0"/>
                <a:sym typeface="VAG Rounded Std Bold" charset="0"/>
              </a:rPr>
              <a:t>, </a:t>
            </a:r>
            <a:r>
              <a:rPr lang="en-US" sz="2800" dirty="0" err="1">
                <a:latin typeface="VAG Rounded Std Bold" charset="0"/>
                <a:cs typeface="VAG Rounded Std Bold" charset="0"/>
                <a:sym typeface="VAG Rounded Std Bold" charset="0"/>
              </a:rPr>
              <a:t>nosotros</a:t>
            </a:r>
            <a:r>
              <a:rPr lang="en-US" sz="2800" dirty="0">
                <a:latin typeface="VAG Rounded Std Bold" charset="0"/>
                <a:cs typeface="VAG Rounded Std Bold" charset="0"/>
                <a:sym typeface="VAG Rounded Std Bold" charset="0"/>
              </a:rPr>
              <a:t> lo </a:t>
            </a:r>
            <a:r>
              <a:rPr lang="en-US" sz="2800" dirty="0" err="1">
                <a:latin typeface="VAG Rounded Std Bold" charset="0"/>
                <a:cs typeface="VAG Rounded Std Bold" charset="0"/>
                <a:sym typeface="VAG Rounded Std Bold" charset="0"/>
              </a:rPr>
              <a:t>hemos</a:t>
            </a:r>
            <a:r>
              <a:rPr lang="en-US" sz="2800" dirty="0">
                <a:latin typeface="VAG Rounded Std Bold" charset="0"/>
                <a:cs typeface="VAG Rounded Std Bold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cs typeface="VAG Rounded Std Bold" charset="0"/>
                <a:sym typeface="VAG Rounded Std Bold" charset="0"/>
              </a:rPr>
              <a:t>visto</a:t>
            </a:r>
            <a:r>
              <a:rPr lang="en-US" sz="2800" dirty="0">
                <a:latin typeface="VAG Rounded Std Bold" charset="0"/>
                <a:cs typeface="VAG Rounded Std Bold" charset="0"/>
                <a:sym typeface="VAG Rounded Std Bold" charset="0"/>
              </a:rPr>
              <a:t>. </a:t>
            </a:r>
            <a:r>
              <a:rPr lang="en-US" sz="2800" dirty="0" err="1">
                <a:latin typeface="VAG Rounded Std Bold" charset="0"/>
                <a:cs typeface="VAG Rounded Std Bold" charset="0"/>
                <a:sym typeface="VAG Rounded Std Bold" charset="0"/>
              </a:rPr>
              <a:t>Somos</a:t>
            </a:r>
            <a:r>
              <a:rPr lang="en-US" sz="2800" dirty="0">
                <a:latin typeface="VAG Rounded Std Bold" charset="0"/>
                <a:cs typeface="VAG Rounded Std Bold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cs typeface="VAG Rounded Std Bold" charset="0"/>
                <a:sym typeface="VAG Rounded Std Bold" charset="0"/>
              </a:rPr>
              <a:t>testigos</a:t>
            </a:r>
            <a:r>
              <a:rPr lang="en-US" sz="2800" dirty="0">
                <a:latin typeface="VAG Rounded Std Bold" charset="0"/>
                <a:cs typeface="VAG Rounded Std Bold" charset="0"/>
                <a:sym typeface="VAG Rounded Std Bold" charset="0"/>
              </a:rPr>
              <a:t> de </a:t>
            </a:r>
            <a:r>
              <a:rPr lang="en-US" sz="2800" dirty="0" err="1">
                <a:latin typeface="VAG Rounded Std Bold" charset="0"/>
                <a:cs typeface="VAG Rounded Std Bold" charset="0"/>
                <a:sym typeface="VAG Rounded Std Bold" charset="0"/>
              </a:rPr>
              <a:t>su</a:t>
            </a:r>
            <a:r>
              <a:rPr lang="en-US" sz="2800" dirty="0">
                <a:latin typeface="VAG Rounded Std Bold" charset="0"/>
                <a:cs typeface="VAG Rounded Std Bold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cs typeface="VAG Rounded Std Bold" charset="0"/>
                <a:sym typeface="VAG Rounded Std Bold" charset="0"/>
              </a:rPr>
              <a:t>resurrección</a:t>
            </a:r>
            <a:r>
              <a:rPr lang="en-US" sz="2800" dirty="0">
                <a:latin typeface="VAG Rounded Std Bold" charset="0"/>
                <a:cs typeface="VAG Rounded Std Bold" charset="0"/>
                <a:sym typeface="VAG Rounded Std Bold" charset="0"/>
              </a:rPr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5184205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13">
            <a:off x="4505890" y="1490976"/>
            <a:ext cx="3923725" cy="5263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"/>
          <p:cNvSpPr>
            <a:spLocks/>
          </p:cNvSpPr>
          <p:nvPr/>
        </p:nvSpPr>
        <p:spPr bwMode="auto">
          <a:xfrm>
            <a:off x="149820" y="1039925"/>
            <a:ext cx="4313175" cy="4952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1270000" algn="l"/>
              </a:tabLst>
            </a:pP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Los que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escuchaban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a Pedro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preguntaron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: «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Hermanos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, ¿qué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tenemos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que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hacer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?».</a:t>
            </a:r>
          </a:p>
          <a:p>
            <a:pPr algn="l">
              <a:tabLst>
                <a:tab pos="1270000" algn="l"/>
              </a:tabLst>
            </a:pP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Y Pedro les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dijo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: «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Bautizaos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en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nombre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Jesucristo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y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recibiréis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el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Espíritu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Santo». Los que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creían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en Jesús se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bautizaban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y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así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comenzaron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las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primeras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comunidades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de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cristianos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44968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3603">
            <a:off x="4291117" y="2101628"/>
            <a:ext cx="4360703" cy="3368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"/>
          <p:cNvSpPr>
            <a:spLocks/>
          </p:cNvSpPr>
          <p:nvPr/>
        </p:nvSpPr>
        <p:spPr bwMode="auto">
          <a:xfrm>
            <a:off x="219046" y="1035197"/>
            <a:ext cx="7230160" cy="153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>
              <a:tabLst>
                <a:tab pos="1270000" algn="l"/>
              </a:tabLst>
            </a:pP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El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Espíritu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Santo es el que da el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coraje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y la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fuerza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para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seguir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a Jesús y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ser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sus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testigos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en el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mundo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.</a:t>
            </a:r>
          </a:p>
        </p:txBody>
      </p:sp>
      <p:sp>
        <p:nvSpPr>
          <p:cNvPr id="4" name="Rectangle 2"/>
          <p:cNvSpPr>
            <a:spLocks/>
          </p:cNvSpPr>
          <p:nvPr/>
        </p:nvSpPr>
        <p:spPr bwMode="auto">
          <a:xfrm>
            <a:off x="219046" y="2772510"/>
            <a:ext cx="3350414" cy="1690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1270000" algn="l"/>
              </a:tabLst>
            </a:pP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El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Espíritu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Santo nos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reúne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como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Iglesia y nos enseña a </a:t>
            </a:r>
            <a:r>
              <a:rPr lang="en-US" sz="2800" dirty="0" err="1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llamar</a:t>
            </a:r>
            <a:r>
              <a:rPr lang="en-US" sz="2800" dirty="0">
                <a:latin typeface="VAG Rounded Std Bold" charset="0"/>
                <a:ea typeface="ＭＳ Ｐゴシック" charset="0"/>
                <a:cs typeface="ＭＳ Ｐゴシック" charset="0"/>
                <a:sym typeface="VAG Rounded Std Bold" charset="0"/>
              </a:rPr>
              <a:t> a Dios «Padre».</a:t>
            </a:r>
          </a:p>
        </p:txBody>
      </p:sp>
      <p:sp>
        <p:nvSpPr>
          <p:cNvPr id="5" name="Rectangle 3"/>
          <p:cNvSpPr>
            <a:spLocks/>
          </p:cNvSpPr>
          <p:nvPr/>
        </p:nvSpPr>
        <p:spPr bwMode="auto">
          <a:xfrm>
            <a:off x="241306" y="5471919"/>
            <a:ext cx="8319865" cy="969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r">
              <a:tabLst>
                <a:tab pos="1270000" algn="l"/>
              </a:tabLst>
            </a:pPr>
            <a:r>
              <a:rPr lang="en-US" sz="2800" dirty="0" err="1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Te</a:t>
            </a:r>
            <a:r>
              <a:rPr lang="en-US" sz="2800" dirty="0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 </a:t>
            </a:r>
            <a:r>
              <a:rPr lang="en-US" sz="2800" dirty="0" err="1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damos</a:t>
            </a:r>
            <a:r>
              <a:rPr lang="en-US" sz="2800" dirty="0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 gracias, Jesús, </a:t>
            </a:r>
            <a:r>
              <a:rPr lang="en-US" sz="2800" dirty="0" err="1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porque</a:t>
            </a:r>
            <a:r>
              <a:rPr lang="en-US" sz="2800" dirty="0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 </a:t>
            </a:r>
            <a:r>
              <a:rPr lang="en-US" sz="2800" dirty="0" err="1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cumpliste</a:t>
            </a:r>
            <a:r>
              <a:rPr lang="en-US" sz="2800" dirty="0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 la </a:t>
            </a:r>
            <a:r>
              <a:rPr lang="en-US" sz="2800" dirty="0" err="1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promesa</a:t>
            </a:r>
            <a:r>
              <a:rPr lang="en-US" sz="2800" dirty="0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 de </a:t>
            </a:r>
            <a:r>
              <a:rPr lang="en-US" sz="2800" dirty="0" err="1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enviarnos</a:t>
            </a:r>
            <a:r>
              <a:rPr lang="en-US" sz="2800" dirty="0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 el </a:t>
            </a:r>
            <a:r>
              <a:rPr lang="en-US" sz="2800" dirty="0" err="1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Espíritu</a:t>
            </a:r>
            <a:r>
              <a:rPr lang="en-US" sz="2800" dirty="0">
                <a:latin typeface="Brush Script MT Italic" charset="0"/>
                <a:ea typeface="ＭＳ Ｐゴシック" charset="0"/>
                <a:cs typeface="ＭＳ Ｐゴシック" charset="0"/>
                <a:sym typeface="Brush Script MT Italic" charset="0"/>
              </a:rPr>
              <a:t> Santo.</a:t>
            </a:r>
          </a:p>
        </p:txBody>
      </p:sp>
    </p:spTree>
    <p:extLst>
      <p:ext uri="{BB962C8B-B14F-4D97-AF65-F5344CB8AC3E}">
        <p14:creationId xmlns:p14="http://schemas.microsoft.com/office/powerpoint/2010/main" val="23654834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theme/theme1.xml><?xml version="1.0" encoding="utf-8"?>
<a:theme xmlns:a="http://schemas.openxmlformats.org/drawingml/2006/main" name="Tema predetermin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 predeterminado.thmx</Template>
  <TotalTime>75</TotalTime>
  <Words>410</Words>
  <Application>Microsoft Macintosh PowerPoint</Application>
  <PresentationFormat>Presentación en pantalla (4:3)</PresentationFormat>
  <Paragraphs>22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3" baseType="lpstr">
      <vt:lpstr>Tema predeterminado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cvx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Israel xc</dc:creator>
  <cp:lastModifiedBy>Israel xc</cp:lastModifiedBy>
  <cp:revision>7</cp:revision>
  <dcterms:created xsi:type="dcterms:W3CDTF">2015-12-02T11:59:34Z</dcterms:created>
  <dcterms:modified xsi:type="dcterms:W3CDTF">2015-12-02T13:16:57Z</dcterms:modified>
</cp:coreProperties>
</file>